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97" r:id="rId2"/>
    <p:sldId id="300" r:id="rId3"/>
    <p:sldId id="319" r:id="rId4"/>
    <p:sldId id="323" r:id="rId5"/>
    <p:sldId id="292" r:id="rId6"/>
    <p:sldId id="320" r:id="rId7"/>
    <p:sldId id="321" r:id="rId8"/>
    <p:sldId id="322" r:id="rId9"/>
    <p:sldId id="324" r:id="rId10"/>
    <p:sldId id="325" r:id="rId11"/>
    <p:sldId id="326" r:id="rId12"/>
    <p:sldId id="32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99"/>
    <a:srgbClr val="FFC000"/>
    <a:srgbClr val="D14B5B"/>
    <a:srgbClr val="CCFF33"/>
    <a:srgbClr val="FF9933"/>
    <a:srgbClr val="FF99FF"/>
    <a:srgbClr val="3B6431"/>
    <a:srgbClr val="92D050"/>
    <a:srgbClr val="EECF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8736" autoAdjust="0"/>
  </p:normalViewPr>
  <p:slideViewPr>
    <p:cSldViewPr snapToGrid="0" showGuides="1">
      <p:cViewPr varScale="1">
        <p:scale>
          <a:sx n="111" d="100"/>
          <a:sy n="111" d="100"/>
        </p:scale>
        <p:origin x="-804" y="-84"/>
      </p:cViewPr>
      <p:guideLst>
        <p:guide orient="horz" pos="2163"/>
        <p:guide pos="2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wmf"/><Relationship Id="rId1" Type="http://schemas.openxmlformats.org/officeDocument/2006/relationships/image" Target="../media/image8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2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2.wmf"/><Relationship Id="rId6" Type="http://schemas.openxmlformats.org/officeDocument/2006/relationships/image" Target="../media/image26.wmf"/><Relationship Id="rId5" Type="http://schemas.openxmlformats.org/officeDocument/2006/relationships/image" Target="../media/image21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1525058"/>
            <a:ext cx="9144000" cy="3538538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Решение  заданий 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В3 </a:t>
            </a:r>
            <a:b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4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площади </a:t>
            </a:r>
            <a:r>
              <a:rPr lang="ru-RU" sz="4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частей круга</a:t>
            </a: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/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по материалам открытого банка </a:t>
            </a:r>
            <a:b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задач ЕГЭ по математике 2013 года</a:t>
            </a:r>
            <a: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/>
            </a:r>
            <a:b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endParaRPr lang="ru-RU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nguiatGothicC" pitchFamily="8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42888"/>
            <a:ext cx="770255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МБОУ СОШ №5 – «Школа здоровья и развития»</a:t>
            </a:r>
          </a:p>
          <a:p>
            <a:pPr>
              <a:defRPr/>
            </a:pPr>
            <a:r>
              <a:rPr lang="ru-RU" sz="2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г. Радужный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49" y="6418263"/>
            <a:ext cx="51163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Автор: учитель математики </a:t>
            </a:r>
            <a:r>
              <a:rPr lang="ru-RU" sz="2000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 Е.Ю</a:t>
            </a:r>
            <a:r>
              <a:rPr lang="ru-RU" sz="20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. Семёнова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 bwMode="auto">
          <a:xfrm>
            <a:off x="548640" y="2438401"/>
            <a:ext cx="3631474" cy="3640182"/>
          </a:xfrm>
          <a:prstGeom prst="ellips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6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 клетчатой бумаге нарисованы два круга. Площадь внутреннего круга равна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9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площадь заштрихованной фигуры.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43980" y="6396335"/>
            <a:ext cx="2046515" cy="46166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16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20518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2397624"/>
          <a:ext cx="2687637" cy="884237"/>
        </p:xfrm>
        <a:graphic>
          <a:graphicData uri="http://schemas.openxmlformats.org/presentationml/2006/ole">
            <p:oleObj spid="_x0000_s118786" name="Формула" r:id="rId3" imgW="1422360" imgH="469800" progId="Equation.3">
              <p:embed/>
            </p:oleObj>
          </a:graphicData>
        </a:graphic>
      </p:graphicFrame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4567238" y="3201988"/>
          <a:ext cx="2662238" cy="792162"/>
        </p:xfrm>
        <a:graphic>
          <a:graphicData uri="http://schemas.openxmlformats.org/presentationml/2006/ole">
            <p:oleObj spid="_x0000_s118787" name="Формула" r:id="rId4" imgW="1409400" imgH="419040" progId="Equation.3">
              <p:embed/>
            </p:oleObj>
          </a:graphicData>
        </a:graphic>
      </p:graphicFrame>
      <p:graphicFrame>
        <p:nvGraphicFramePr>
          <p:cNvPr id="115721" name="Object 17"/>
          <p:cNvGraphicFramePr>
            <a:graphicFrameLocks noChangeAspect="1"/>
          </p:cNvGraphicFramePr>
          <p:nvPr/>
        </p:nvGraphicFramePr>
        <p:xfrm>
          <a:off x="4567238" y="4000500"/>
          <a:ext cx="1774825" cy="884238"/>
        </p:xfrm>
        <a:graphic>
          <a:graphicData uri="http://schemas.openxmlformats.org/presentationml/2006/ole">
            <p:oleObj spid="_x0000_s118788" name="Формула" r:id="rId5" imgW="939600" imgH="469800" progId="Equation.3">
              <p:embed/>
            </p:oleObj>
          </a:graphicData>
        </a:graphic>
      </p:graphicFrame>
      <p:graphicFrame>
        <p:nvGraphicFramePr>
          <p:cNvPr id="115722" name="Object 17"/>
          <p:cNvGraphicFramePr>
            <a:graphicFrameLocks noChangeAspect="1"/>
          </p:cNvGraphicFramePr>
          <p:nvPr/>
        </p:nvGraphicFramePr>
        <p:xfrm>
          <a:off x="4567238" y="4825184"/>
          <a:ext cx="4481513" cy="741363"/>
        </p:xfrm>
        <a:graphic>
          <a:graphicData uri="http://schemas.openxmlformats.org/presentationml/2006/ole">
            <p:oleObj spid="_x0000_s118789" name="Формула" r:id="rId6" imgW="2400120" imgH="393480" progId="Equation.3">
              <p:embed/>
            </p:oleObj>
          </a:graphicData>
        </a:graphic>
      </p:graphicFrame>
      <p:graphicFrame>
        <p:nvGraphicFramePr>
          <p:cNvPr id="115723" name="Object 17"/>
          <p:cNvGraphicFramePr>
            <a:graphicFrameLocks noChangeAspect="1"/>
          </p:cNvGraphicFramePr>
          <p:nvPr/>
        </p:nvGraphicFramePr>
        <p:xfrm>
          <a:off x="4567238" y="5520600"/>
          <a:ext cx="2663825" cy="454025"/>
        </p:xfrm>
        <a:graphic>
          <a:graphicData uri="http://schemas.openxmlformats.org/presentationml/2006/ole">
            <p:oleObj spid="_x0000_s118790" name="Формула" r:id="rId7" imgW="1409400" imgH="241200" progId="Equation.3">
              <p:embed/>
            </p:oleObj>
          </a:graphicData>
        </a:graphic>
      </p:graphicFrame>
      <p:graphicFrame>
        <p:nvGraphicFramePr>
          <p:cNvPr id="115724" name="Object 17"/>
          <p:cNvGraphicFramePr>
            <a:graphicFrameLocks noChangeAspect="1"/>
          </p:cNvGraphicFramePr>
          <p:nvPr/>
        </p:nvGraphicFramePr>
        <p:xfrm>
          <a:off x="4579938" y="6064250"/>
          <a:ext cx="2039937" cy="333375"/>
        </p:xfrm>
        <a:graphic>
          <a:graphicData uri="http://schemas.openxmlformats.org/presentationml/2006/ole">
            <p:oleObj spid="_x0000_s118791" name="Формула" r:id="rId8" imgW="1079280" imgH="177480" progId="Equation.3">
              <p:embed/>
            </p:oleObj>
          </a:graphicData>
        </a:graphic>
      </p:graphicFrame>
      <p:sp>
        <p:nvSpPr>
          <p:cNvPr id="25" name="Овал 24"/>
          <p:cNvSpPr/>
          <p:nvPr/>
        </p:nvSpPr>
        <p:spPr bwMode="auto">
          <a:xfrm>
            <a:off x="1271452" y="3901440"/>
            <a:ext cx="2177142" cy="2177143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2701" y="2426681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36470" y="3853206"/>
            <a:ext cx="412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 bwMode="auto">
          <a:xfrm>
            <a:off x="2371725" y="4262438"/>
            <a:ext cx="1809750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2738133" y="4556696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H="1" flipV="1">
            <a:off x="2366963" y="4986338"/>
            <a:ext cx="1083809" cy="9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14" grpId="0" autoUpdateAnimBg="0"/>
      <p:bldP spid="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1073" y="2156716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Овал 42"/>
          <p:cNvSpPr/>
          <p:nvPr/>
        </p:nvSpPr>
        <p:spPr bwMode="auto">
          <a:xfrm>
            <a:off x="912772" y="2525486"/>
            <a:ext cx="2907302" cy="292608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dirty="0" smtClean="0"/>
          </a:p>
        </p:txBody>
      </p:sp>
      <p:sp>
        <p:nvSpPr>
          <p:cNvPr id="30" name="Дуга 29"/>
          <p:cNvSpPr/>
          <p:nvPr/>
        </p:nvSpPr>
        <p:spPr bwMode="auto">
          <a:xfrm>
            <a:off x="912773" y="2525486"/>
            <a:ext cx="2907302" cy="2917372"/>
          </a:xfrm>
          <a:prstGeom prst="arc">
            <a:avLst>
              <a:gd name="adj1" fmla="val 14389447"/>
              <a:gd name="adj2" fmla="val 29826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4689" y="964430"/>
            <a:ext cx="790509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7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 клетчатой бумаге нарисован круг площадью 93.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заштрихованного сектора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67238" y="6065388"/>
            <a:ext cx="2089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31.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1766102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5177818"/>
          <a:ext cx="3983037" cy="742950"/>
        </p:xfrm>
        <a:graphic>
          <a:graphicData uri="http://schemas.openxmlformats.org/presentationml/2006/ole">
            <p:oleObj spid="_x0000_s119810" name="Формула" r:id="rId3" imgW="2108160" imgH="393480" progId="Equation.3">
              <p:embed/>
            </p:oleObj>
          </a:graphicData>
        </a:graphic>
      </p:graphicFrame>
      <p:sp>
        <p:nvSpPr>
          <p:cNvPr id="27" name="Полилиния 26"/>
          <p:cNvSpPr/>
          <p:nvPr/>
        </p:nvSpPr>
        <p:spPr bwMode="auto">
          <a:xfrm>
            <a:off x="1638716" y="3828516"/>
            <a:ext cx="155901" cy="161613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37" name="Прямая соединительная линия 36"/>
          <p:cNvCxnSpPr>
            <a:endCxn id="30" idx="1"/>
          </p:cNvCxnSpPr>
          <p:nvPr/>
        </p:nvCxnSpPr>
        <p:spPr bwMode="auto">
          <a:xfrm flipV="1">
            <a:off x="1638849" y="3984172"/>
            <a:ext cx="727575" cy="41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Прямоугольник 13"/>
          <p:cNvSpPr/>
          <p:nvPr/>
        </p:nvSpPr>
        <p:spPr>
          <a:xfrm>
            <a:off x="2020324" y="300403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4567238" y="2185039"/>
            <a:ext cx="435457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Найдем величину смежного с центральным угла </a:t>
            </a:r>
            <a:r>
              <a:rPr lang="el-GR" sz="2400" i="1" dirty="0" smtClean="0">
                <a:solidFill>
                  <a:schemeClr val="tx2"/>
                </a:solidFill>
                <a:latin typeface="Cambria" pitchFamily="18" charset="0"/>
              </a:rPr>
              <a:t>α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endParaRPr lang="ru-RU" dirty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4567238" y="2957126"/>
          <a:ext cx="4276725" cy="742950"/>
        </p:xfrm>
        <a:graphic>
          <a:graphicData uri="http://schemas.openxmlformats.org/presentationml/2006/ole">
            <p:oleObj spid="_x0000_s119812" name="Формула" r:id="rId4" imgW="2260440" imgH="393480" progId="Equation.3">
              <p:embed/>
            </p:oleObj>
          </a:graphicData>
        </a:graphic>
      </p:graphicFrame>
      <p:cxnSp>
        <p:nvCxnSpPr>
          <p:cNvPr id="39" name="Прямая соединительная линия 38"/>
          <p:cNvCxnSpPr>
            <a:endCxn id="30" idx="0"/>
          </p:cNvCxnSpPr>
          <p:nvPr/>
        </p:nvCxnSpPr>
        <p:spPr bwMode="auto">
          <a:xfrm flipH="1" flipV="1">
            <a:off x="1633847" y="2724262"/>
            <a:ext cx="5002" cy="1263448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Дуга 72"/>
          <p:cNvSpPr/>
          <p:nvPr/>
        </p:nvSpPr>
        <p:spPr bwMode="auto">
          <a:xfrm rot="16670836">
            <a:off x="1954670" y="3598714"/>
            <a:ext cx="869156" cy="871167"/>
          </a:xfrm>
          <a:prstGeom prst="arc">
            <a:avLst>
              <a:gd name="adj1" fmla="val 16182841"/>
              <a:gd name="adj2" fmla="val 19426184"/>
            </a:avLst>
          </a:prstGeom>
          <a:noFill/>
          <a:ln w="57150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Полилиния 71"/>
          <p:cNvSpPr/>
          <p:nvPr/>
        </p:nvSpPr>
        <p:spPr bwMode="auto">
          <a:xfrm>
            <a:off x="1629324" y="2716123"/>
            <a:ext cx="2185988" cy="1266825"/>
          </a:xfrm>
          <a:custGeom>
            <a:avLst/>
            <a:gdLst>
              <a:gd name="connsiteX0" fmla="*/ 0 w 2185988"/>
              <a:gd name="connsiteY0" fmla="*/ 0 h 1266825"/>
              <a:gd name="connsiteX1" fmla="*/ 738188 w 2185988"/>
              <a:gd name="connsiteY1" fmla="*/ 1266825 h 1266825"/>
              <a:gd name="connsiteX2" fmla="*/ 2185988 w 2185988"/>
              <a:gd name="connsiteY2" fmla="*/ 12668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5988" h="1266825">
                <a:moveTo>
                  <a:pt x="0" y="0"/>
                </a:moveTo>
                <a:lnTo>
                  <a:pt x="738188" y="1266825"/>
                </a:lnTo>
                <a:lnTo>
                  <a:pt x="2185988" y="1266825"/>
                </a:lnTo>
              </a:path>
            </a:pathLst>
          </a:custGeom>
          <a:noFill/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74" name="Прямоугольник 73"/>
          <p:cNvSpPr/>
          <p:nvPr/>
        </p:nvSpPr>
        <p:spPr>
          <a:xfrm>
            <a:off x="2112130" y="3934891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247579" y="3942013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С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187760" y="2287588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М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677108" y="3346883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rgbClr val="C00000"/>
                </a:solidFill>
                <a:latin typeface="Cambria" pitchFamily="18" charset="0"/>
              </a:rPr>
              <a:t>α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567238" y="3670582"/>
            <a:ext cx="457676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Значит, круговой сектор имеет величину:</a:t>
            </a:r>
          </a:p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180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º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60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º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= 120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º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, что составляет 1/3 часть круга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2882025" y="3934106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subSp spid="_x0000_s11981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subSp spid="_x0000_s119810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nimBg="1"/>
      <p:bldP spid="14" grpId="0" autoUpdateAnimBg="0"/>
      <p:bldP spid="105" grpId="0"/>
      <p:bldP spid="73" grpId="0" animBg="1"/>
      <p:bldP spid="75" grpId="0"/>
      <p:bldP spid="76" grpId="0"/>
      <p:bldP spid="77" grpId="0"/>
      <p:bldP spid="79" grpId="0"/>
      <p:bldP spid="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17985" y="2421635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Овал 42"/>
          <p:cNvSpPr/>
          <p:nvPr/>
        </p:nvSpPr>
        <p:spPr bwMode="auto">
          <a:xfrm>
            <a:off x="624600" y="2427094"/>
            <a:ext cx="3638550" cy="3648075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dirty="0" smtClean="0"/>
          </a:p>
        </p:txBody>
      </p:sp>
      <p:sp>
        <p:nvSpPr>
          <p:cNvPr id="30" name="Дуга 29"/>
          <p:cNvSpPr/>
          <p:nvPr/>
        </p:nvSpPr>
        <p:spPr bwMode="auto">
          <a:xfrm>
            <a:off x="619837" y="2427005"/>
            <a:ext cx="3643313" cy="3649054"/>
          </a:xfrm>
          <a:prstGeom prst="arc">
            <a:avLst>
              <a:gd name="adj1" fmla="val 8067509"/>
              <a:gd name="adj2" fmla="val 2716495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4689" y="964430"/>
            <a:ext cx="790509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8.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 клетчатой бумаге изображён круг.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Какова площадь круга, если площадь заштрихованного сектора равна 27?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31260" y="6007213"/>
            <a:ext cx="2089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36.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31260" y="235740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179517" y="4260656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 bwMode="auto">
          <a:xfrm>
            <a:off x="1162763" y="4246369"/>
            <a:ext cx="2557462" cy="1304925"/>
          </a:xfrm>
          <a:custGeom>
            <a:avLst/>
            <a:gdLst>
              <a:gd name="connsiteX0" fmla="*/ 0 w 2052637"/>
              <a:gd name="connsiteY0" fmla="*/ 1042988 h 1042988"/>
              <a:gd name="connsiteX1" fmla="*/ 1028700 w 2052637"/>
              <a:gd name="connsiteY1" fmla="*/ 0 h 1042988"/>
              <a:gd name="connsiteX2" fmla="*/ 2052637 w 2052637"/>
              <a:gd name="connsiteY2" fmla="*/ 1042988 h 1042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2637" h="1042988">
                <a:moveTo>
                  <a:pt x="0" y="1042988"/>
                </a:moveTo>
                <a:lnTo>
                  <a:pt x="1028700" y="0"/>
                </a:lnTo>
                <a:lnTo>
                  <a:pt x="2052637" y="1042988"/>
                </a:lnTo>
              </a:path>
            </a:pathLst>
          </a:custGeom>
          <a:noFill/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pSp>
        <p:nvGrpSpPr>
          <p:cNvPr id="53" name="Группа 52"/>
          <p:cNvGrpSpPr/>
          <p:nvPr/>
        </p:nvGrpSpPr>
        <p:grpSpPr>
          <a:xfrm>
            <a:off x="624600" y="2436619"/>
            <a:ext cx="3643312" cy="3645219"/>
            <a:chOff x="1045031" y="2734901"/>
            <a:chExt cx="3100252" cy="3091543"/>
          </a:xfrm>
        </p:grpSpPr>
        <p:sp>
          <p:nvSpPr>
            <p:cNvPr id="54" name="Овал 53"/>
            <p:cNvSpPr/>
            <p:nvPr/>
          </p:nvSpPr>
          <p:spPr bwMode="auto">
            <a:xfrm rot="16200000">
              <a:off x="1049385" y="2730547"/>
              <a:ext cx="3091543" cy="3100252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/>
            </a:p>
          </p:txBody>
        </p:sp>
        <p:cxnSp>
          <p:nvCxnSpPr>
            <p:cNvPr id="56" name="Прямая соединительная линия 55"/>
            <p:cNvCxnSpPr>
              <a:stCxn id="54" idx="7"/>
              <a:endCxn id="54" idx="3"/>
            </p:cNvCxnSpPr>
            <p:nvPr/>
          </p:nvCxnSpPr>
          <p:spPr bwMode="auto">
            <a:xfrm>
              <a:off x="1499051" y="3187648"/>
              <a:ext cx="2192211" cy="2186051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Прямая соединительная линия 56"/>
            <p:cNvCxnSpPr>
              <a:stCxn id="54" idx="5"/>
              <a:endCxn id="54" idx="1"/>
            </p:cNvCxnSpPr>
            <p:nvPr/>
          </p:nvCxnSpPr>
          <p:spPr bwMode="auto">
            <a:xfrm flipH="1">
              <a:off x="1499052" y="3187647"/>
              <a:ext cx="2192210" cy="2186052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20838" name="Object 17"/>
          <p:cNvGraphicFramePr>
            <a:graphicFrameLocks noChangeAspect="1"/>
          </p:cNvGraphicFramePr>
          <p:nvPr/>
        </p:nvGraphicFramePr>
        <p:xfrm>
          <a:off x="5131260" y="2823509"/>
          <a:ext cx="2232025" cy="742950"/>
        </p:xfrm>
        <a:graphic>
          <a:graphicData uri="http://schemas.openxmlformats.org/presentationml/2006/ole">
            <p:oleObj spid="_x0000_s120838" name="Формула" r:id="rId3" imgW="1180800" imgH="393480" progId="Equation.3">
              <p:embed/>
            </p:oleObj>
          </a:graphicData>
        </a:graphic>
      </p:graphicFrame>
      <p:graphicFrame>
        <p:nvGraphicFramePr>
          <p:cNvPr id="120839" name="Object 17"/>
          <p:cNvGraphicFramePr>
            <a:graphicFrameLocks noChangeAspect="1"/>
          </p:cNvGraphicFramePr>
          <p:nvPr/>
        </p:nvGraphicFramePr>
        <p:xfrm>
          <a:off x="5131260" y="3585347"/>
          <a:ext cx="2230437" cy="742950"/>
        </p:xfrm>
        <a:graphic>
          <a:graphicData uri="http://schemas.openxmlformats.org/presentationml/2006/ole">
            <p:oleObj spid="_x0000_s120839" name="Формула" r:id="rId4" imgW="1180800" imgH="393480" progId="Equation.3">
              <p:embed/>
            </p:oleObj>
          </a:graphicData>
        </a:graphic>
      </p:graphicFrame>
      <p:graphicFrame>
        <p:nvGraphicFramePr>
          <p:cNvPr id="120840" name="Object 17"/>
          <p:cNvGraphicFramePr>
            <a:graphicFrameLocks noChangeAspect="1"/>
          </p:cNvGraphicFramePr>
          <p:nvPr/>
        </p:nvGraphicFramePr>
        <p:xfrm>
          <a:off x="5131260" y="4482668"/>
          <a:ext cx="2519362" cy="742950"/>
        </p:xfrm>
        <a:graphic>
          <a:graphicData uri="http://schemas.openxmlformats.org/presentationml/2006/ole">
            <p:oleObj spid="_x0000_s120840" name="Формула" r:id="rId5" imgW="1333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Овал 43"/>
          <p:cNvSpPr/>
          <p:nvPr/>
        </p:nvSpPr>
        <p:spPr bwMode="auto">
          <a:xfrm>
            <a:off x="3021466" y="3291841"/>
            <a:ext cx="3091543" cy="3100252"/>
          </a:xfrm>
          <a:prstGeom prst="ellipse">
            <a:avLst/>
          </a:prstGeom>
          <a:solidFill>
            <a:srgbClr val="FFC000">
              <a:alpha val="30980"/>
            </a:srgbClr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</a:t>
            </a: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круга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88164" y="1004739"/>
            <a:ext cx="69581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радиус круга,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d = 2R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диаметр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,      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С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=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l-GR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 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–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длина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окружности,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площадь.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справедливы формулы: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854565" y="2134542"/>
            <a:ext cx="14253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S = </a:t>
            </a:r>
            <a:r>
              <a:rPr lang="el-GR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en-US" sz="24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endParaRPr lang="ru-RU" baseline="30000" dirty="0"/>
          </a:p>
        </p:txBody>
      </p:sp>
      <p:cxnSp>
        <p:nvCxnSpPr>
          <p:cNvPr id="46" name="Прямая соединительная линия 45"/>
          <p:cNvCxnSpPr>
            <a:stCxn id="44" idx="6"/>
            <a:endCxn id="44" idx="2"/>
          </p:cNvCxnSpPr>
          <p:nvPr/>
        </p:nvCxnSpPr>
        <p:spPr bwMode="auto">
          <a:xfrm flipH="1">
            <a:off x="3021466" y="4841967"/>
            <a:ext cx="3091543" cy="0"/>
          </a:xfrm>
          <a:prstGeom prst="line">
            <a:avLst/>
          </a:prstGeom>
          <a:solidFill>
            <a:srgbClr val="92D050">
              <a:alpha val="40000"/>
            </a:srgbClr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Прямая соединительная линия 47"/>
          <p:cNvCxnSpPr>
            <a:stCxn id="44" idx="7"/>
          </p:cNvCxnSpPr>
          <p:nvPr/>
        </p:nvCxnSpPr>
        <p:spPr bwMode="auto">
          <a:xfrm flipH="1">
            <a:off x="4567238" y="3745862"/>
            <a:ext cx="1093025" cy="1096104"/>
          </a:xfrm>
          <a:prstGeom prst="line">
            <a:avLst/>
          </a:prstGeom>
          <a:solidFill>
            <a:srgbClr val="92D050">
              <a:alpha val="40000"/>
            </a:srgbClr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Прямоугольник 55"/>
          <p:cNvSpPr/>
          <p:nvPr/>
        </p:nvSpPr>
        <p:spPr>
          <a:xfrm>
            <a:off x="4733341" y="3860259"/>
            <a:ext cx="450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378725" y="4844510"/>
            <a:ext cx="428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Bookman Old Style" pitchFamily="18" charset="0"/>
              </a:rPr>
              <a:t>d</a:t>
            </a:r>
            <a:endParaRPr lang="ru-RU" sz="2800" dirty="0">
              <a:solidFill>
                <a:srgbClr val="00B050"/>
              </a:solidFill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5899189" y="2551611"/>
            <a:ext cx="1725217" cy="832931"/>
            <a:chOff x="6928388" y="4022688"/>
            <a:chExt cx="1725217" cy="832931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7877786" y="4184550"/>
              <a:ext cx="6094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С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d</a:t>
              </a:r>
              <a:endParaRPr lang="ru-RU" dirty="0"/>
            </a:p>
          </p:txBody>
        </p:sp>
        <p:grpSp>
          <p:nvGrpSpPr>
            <p:cNvPr id="63" name="Группа 15"/>
            <p:cNvGrpSpPr/>
            <p:nvPr/>
          </p:nvGrpSpPr>
          <p:grpSpPr>
            <a:xfrm>
              <a:off x="6928388" y="4022688"/>
              <a:ext cx="1725217" cy="832931"/>
              <a:chOff x="5227607" y="2323395"/>
              <a:chExt cx="1725217" cy="832931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5853531" y="2694661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4</a:t>
                </a:r>
                <a:endParaRPr lang="ru-RU" b="1" dirty="0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5869855" y="2323395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1</a:t>
                </a:r>
                <a:endParaRPr lang="ru-RU" b="1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5227607" y="2504430"/>
                <a:ext cx="172521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S =</a:t>
                </a:r>
                <a:endParaRPr lang="ru-RU" b="1" dirty="0"/>
              </a:p>
            </p:txBody>
          </p:sp>
          <p:cxnSp>
            <p:nvCxnSpPr>
              <p:cNvPr id="67" name="Прямая соединительная линия 66"/>
              <p:cNvCxnSpPr/>
              <p:nvPr/>
            </p:nvCxnSpPr>
            <p:spPr bwMode="auto">
              <a:xfrm>
                <a:off x="5909094" y="2751826"/>
                <a:ext cx="301925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8" name="Группа 77"/>
          <p:cNvGrpSpPr/>
          <p:nvPr/>
        </p:nvGrpSpPr>
        <p:grpSpPr>
          <a:xfrm>
            <a:off x="1531839" y="2551611"/>
            <a:ext cx="1725217" cy="832931"/>
            <a:chOff x="6928388" y="4022688"/>
            <a:chExt cx="1725217" cy="832931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7877786" y="4184550"/>
              <a:ext cx="760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π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d</a:t>
              </a:r>
              <a:r>
                <a:rPr lang="en-US" sz="2400" b="1" i="1" baseline="30000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dirty="0"/>
            </a:p>
          </p:txBody>
        </p:sp>
        <p:grpSp>
          <p:nvGrpSpPr>
            <p:cNvPr id="80" name="Группа 15"/>
            <p:cNvGrpSpPr/>
            <p:nvPr/>
          </p:nvGrpSpPr>
          <p:grpSpPr>
            <a:xfrm>
              <a:off x="6928388" y="4022688"/>
              <a:ext cx="1725217" cy="832931"/>
              <a:chOff x="5227607" y="2323395"/>
              <a:chExt cx="1725217" cy="832931"/>
            </a:xfrm>
          </p:grpSpPr>
          <p:sp>
            <p:nvSpPr>
              <p:cNvPr id="81" name="Прямоугольник 80"/>
              <p:cNvSpPr/>
              <p:nvPr/>
            </p:nvSpPr>
            <p:spPr>
              <a:xfrm>
                <a:off x="5853531" y="2694661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4</a:t>
                </a:r>
                <a:endParaRPr lang="ru-RU" b="1" dirty="0"/>
              </a:p>
            </p:txBody>
          </p:sp>
          <p:sp>
            <p:nvSpPr>
              <p:cNvPr id="82" name="Прямоугольник 81"/>
              <p:cNvSpPr/>
              <p:nvPr/>
            </p:nvSpPr>
            <p:spPr>
              <a:xfrm>
                <a:off x="5869855" y="2323395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1</a:t>
                </a:r>
                <a:endParaRPr lang="ru-RU" b="1" dirty="0"/>
              </a:p>
            </p:txBody>
          </p:sp>
          <p:sp>
            <p:nvSpPr>
              <p:cNvPr id="83" name="Прямоугольник 82"/>
              <p:cNvSpPr/>
              <p:nvPr/>
            </p:nvSpPr>
            <p:spPr>
              <a:xfrm>
                <a:off x="5227607" y="2504430"/>
                <a:ext cx="172521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S =</a:t>
                </a:r>
                <a:endParaRPr lang="ru-RU" b="1" dirty="0"/>
              </a:p>
            </p:txBody>
          </p:sp>
          <p:cxnSp>
            <p:nvCxnSpPr>
              <p:cNvPr id="84" name="Прямая соединительная линия 83"/>
              <p:cNvCxnSpPr/>
              <p:nvPr/>
            </p:nvCxnSpPr>
            <p:spPr bwMode="auto">
              <a:xfrm>
                <a:off x="5909094" y="2751826"/>
                <a:ext cx="301925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85" name="Овал 84"/>
          <p:cNvSpPr/>
          <p:nvPr/>
        </p:nvSpPr>
        <p:spPr bwMode="auto">
          <a:xfrm>
            <a:off x="4528628" y="4805226"/>
            <a:ext cx="77220" cy="7837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261854" y="4334128"/>
            <a:ext cx="457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8" grpId="0"/>
      <p:bldP spid="56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</a:t>
            </a: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кругового сектора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60913" y="1038466"/>
            <a:ext cx="721265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радиус круга, </a:t>
            </a:r>
            <a:r>
              <a:rPr lang="el-GR" sz="2400" b="1" i="1" dirty="0" smtClean="0">
                <a:solidFill>
                  <a:srgbClr val="C00000"/>
                </a:solidFill>
                <a:latin typeface="Cambria" pitchFamily="18" charset="0"/>
              </a:rPr>
              <a:t>α</a:t>
            </a:r>
            <a:r>
              <a:rPr lang="el-GR" sz="2200" dirty="0" smtClean="0"/>
              <a:t> 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–</a:t>
            </a:r>
            <a:r>
              <a:rPr lang="el-GR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градусная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мера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соответствующего центрального угла,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площадь.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821604" y="3842768"/>
            <a:ext cx="450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Bookman Old Style" pitchFamily="18" charset="0"/>
              </a:rPr>
              <a:t>R</a:t>
            </a:r>
            <a:endParaRPr lang="ru-RU" sz="2800" dirty="0">
              <a:solidFill>
                <a:schemeClr val="tx2"/>
              </a:solidFill>
            </a:endParaRPr>
          </a:p>
        </p:txBody>
      </p:sp>
      <p:grpSp>
        <p:nvGrpSpPr>
          <p:cNvPr id="2" name="Группа 67"/>
          <p:cNvGrpSpPr/>
          <p:nvPr/>
        </p:nvGrpSpPr>
        <p:grpSpPr>
          <a:xfrm>
            <a:off x="3509709" y="2221400"/>
            <a:ext cx="2115057" cy="867621"/>
            <a:chOff x="6928387" y="4013635"/>
            <a:chExt cx="2115057" cy="867621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7612866" y="4013635"/>
              <a:ext cx="7777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π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R</a:t>
              </a:r>
              <a:r>
                <a:rPr lang="en-US" sz="2400" b="1" i="1" baseline="30000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dirty="0"/>
            </a:p>
          </p:txBody>
        </p:sp>
        <p:grpSp>
          <p:nvGrpSpPr>
            <p:cNvPr id="3" name="Группа 15"/>
            <p:cNvGrpSpPr/>
            <p:nvPr/>
          </p:nvGrpSpPr>
          <p:grpSpPr>
            <a:xfrm>
              <a:off x="6928387" y="4203723"/>
              <a:ext cx="2115057" cy="677533"/>
              <a:chOff x="5227606" y="2504430"/>
              <a:chExt cx="2115057" cy="677533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5853531" y="2720298"/>
                <a:ext cx="8146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360</a:t>
                </a:r>
                <a:endParaRPr lang="ru-RU" b="1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5227606" y="2504430"/>
                <a:ext cx="21150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S =        </a:t>
                </a:r>
                <a:r>
                  <a:rPr lang="ru-RU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·</a:t>
                </a:r>
                <a:r>
                  <a:rPr lang="ru-RU" sz="11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 </a:t>
                </a:r>
                <a:r>
                  <a:rPr lang="el-GR" sz="2800" b="1" i="1" dirty="0" smtClean="0">
                    <a:solidFill>
                      <a:srgbClr val="C00000"/>
                    </a:solidFill>
                    <a:latin typeface="Cambria" pitchFamily="18" charset="0"/>
                  </a:rPr>
                  <a:t>α</a:t>
                </a:r>
                <a:endParaRPr lang="ru-RU" sz="2800" i="1" dirty="0" smtClean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67" name="Прямая соединительная линия 66"/>
              <p:cNvCxnSpPr/>
              <p:nvPr/>
            </p:nvCxnSpPr>
            <p:spPr bwMode="auto">
              <a:xfrm flipV="1">
                <a:off x="5909094" y="2750684"/>
                <a:ext cx="758453" cy="1142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0" name="Группа 29"/>
          <p:cNvGrpSpPr/>
          <p:nvPr/>
        </p:nvGrpSpPr>
        <p:grpSpPr>
          <a:xfrm>
            <a:off x="3021466" y="3232021"/>
            <a:ext cx="3091543" cy="3111629"/>
            <a:chOff x="3021466" y="3232021"/>
            <a:chExt cx="3091543" cy="3111629"/>
          </a:xfrm>
        </p:grpSpPr>
        <p:sp>
          <p:nvSpPr>
            <p:cNvPr id="22" name="Овал 21"/>
            <p:cNvSpPr/>
            <p:nvPr/>
          </p:nvSpPr>
          <p:spPr bwMode="auto">
            <a:xfrm>
              <a:off x="3021466" y="3232021"/>
              <a:ext cx="3091543" cy="310025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z="2400" b="1" dirty="0" smtClean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3021806" y="3241660"/>
              <a:ext cx="3090863" cy="3101990"/>
              <a:chOff x="3021806" y="3241660"/>
              <a:chExt cx="3090863" cy="3101990"/>
            </a:xfrm>
          </p:grpSpPr>
          <p:sp>
            <p:nvSpPr>
              <p:cNvPr id="21" name="Дуга 20"/>
              <p:cNvSpPr/>
              <p:nvPr/>
            </p:nvSpPr>
            <p:spPr bwMode="auto">
              <a:xfrm>
                <a:off x="3021806" y="3241660"/>
                <a:ext cx="3090863" cy="3088414"/>
              </a:xfrm>
              <a:prstGeom prst="arc">
                <a:avLst>
                  <a:gd name="adj1" fmla="val 19302173"/>
                  <a:gd name="adj2" fmla="val 5398756"/>
                </a:avLst>
              </a:prstGeom>
              <a:solidFill>
                <a:schemeClr val="accent2">
                  <a:lumMod val="40000"/>
                  <a:lumOff val="60000"/>
                  <a:alpha val="49804"/>
                </a:schemeClr>
              </a:soli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ru-RU" smtClean="0"/>
              </a:p>
            </p:txBody>
          </p:sp>
          <p:sp>
            <p:nvSpPr>
              <p:cNvPr id="23" name="Полилиния 22"/>
              <p:cNvSpPr/>
              <p:nvPr/>
            </p:nvSpPr>
            <p:spPr bwMode="auto">
              <a:xfrm>
                <a:off x="4562475" y="3819525"/>
                <a:ext cx="1228725" cy="2524125"/>
              </a:xfrm>
              <a:custGeom>
                <a:avLst/>
                <a:gdLst>
                  <a:gd name="connsiteX0" fmla="*/ 0 w 1228725"/>
                  <a:gd name="connsiteY0" fmla="*/ 2524125 h 2524125"/>
                  <a:gd name="connsiteX1" fmla="*/ 0 w 1228725"/>
                  <a:gd name="connsiteY1" fmla="*/ 966788 h 2524125"/>
                  <a:gd name="connsiteX2" fmla="*/ 1228725 w 1228725"/>
                  <a:gd name="connsiteY2" fmla="*/ 0 h 252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8725" h="2524125">
                    <a:moveTo>
                      <a:pt x="0" y="2524125"/>
                    </a:moveTo>
                    <a:lnTo>
                      <a:pt x="0" y="966788"/>
                    </a:lnTo>
                    <a:lnTo>
                      <a:pt x="1228725" y="0"/>
                    </a:lnTo>
                  </a:path>
                </a:pathLst>
              </a:custGeom>
              <a:noFill/>
              <a:ln w="222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ru-RU" sz="2400" b="1" smtClean="0"/>
              </a:p>
            </p:txBody>
          </p:sp>
        </p:grpSp>
      </p:grpSp>
      <p:sp>
        <p:nvSpPr>
          <p:cNvPr id="25" name="Дуга 24"/>
          <p:cNvSpPr/>
          <p:nvPr/>
        </p:nvSpPr>
        <p:spPr bwMode="auto">
          <a:xfrm>
            <a:off x="4064794" y="4162425"/>
            <a:ext cx="869156" cy="1100138"/>
          </a:xfrm>
          <a:prstGeom prst="arc">
            <a:avLst>
              <a:gd name="adj1" fmla="val 20113290"/>
              <a:gd name="adj2" fmla="val 4993260"/>
            </a:avLst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88279" y="4738119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chemeClr val="tx2"/>
                </a:solidFill>
                <a:latin typeface="Cambria" pitchFamily="18" charset="0"/>
              </a:rPr>
              <a:t>α</a:t>
            </a:r>
            <a:endParaRPr lang="ru-RU" sz="2800" i="1" dirty="0">
              <a:solidFill>
                <a:schemeClr val="tx2"/>
              </a:solidFill>
            </a:endParaRPr>
          </a:p>
        </p:txBody>
      </p:sp>
      <p:sp>
        <p:nvSpPr>
          <p:cNvPr id="33" name="Овал 32"/>
          <p:cNvSpPr/>
          <p:nvPr/>
        </p:nvSpPr>
        <p:spPr bwMode="auto">
          <a:xfrm>
            <a:off x="4528628" y="4752838"/>
            <a:ext cx="77220" cy="7837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61854" y="4281740"/>
            <a:ext cx="457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</a:t>
            </a: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к</a:t>
            </a: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ольца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7975" y="1029920"/>
            <a:ext cx="77985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радиус внешней окружности,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el-GR" sz="2200" dirty="0" smtClean="0"/>
              <a:t> 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–</a:t>
            </a:r>
            <a:r>
              <a:rPr lang="el-GR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радиус внутренней окружности,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площадь.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33" name="Овал 32"/>
          <p:cNvSpPr/>
          <p:nvPr/>
        </p:nvSpPr>
        <p:spPr bwMode="auto">
          <a:xfrm>
            <a:off x="4528628" y="4549249"/>
            <a:ext cx="77220" cy="7837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181488" y="4564906"/>
            <a:ext cx="457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24" name="Кольцо 23"/>
          <p:cNvSpPr/>
          <p:nvPr/>
        </p:nvSpPr>
        <p:spPr bwMode="auto">
          <a:xfrm>
            <a:off x="3017045" y="3040626"/>
            <a:ext cx="3100386" cy="3095623"/>
          </a:xfrm>
          <a:prstGeom prst="donut">
            <a:avLst>
              <a:gd name="adj" fmla="val 23423"/>
            </a:avLst>
          </a:prstGeom>
          <a:solidFill>
            <a:srgbClr val="FFC000">
              <a:alpha val="30980"/>
            </a:srgbClr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41631" y="4188686"/>
            <a:ext cx="454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8" name="Прямая соединительная линия 27"/>
          <p:cNvCxnSpPr>
            <a:stCxn id="33" idx="6"/>
            <a:endCxn id="24" idx="6"/>
          </p:cNvCxnSpPr>
          <p:nvPr/>
        </p:nvCxnSpPr>
        <p:spPr bwMode="auto">
          <a:xfrm>
            <a:off x="4605848" y="4588438"/>
            <a:ext cx="151158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Прямоугольник 28"/>
          <p:cNvSpPr/>
          <p:nvPr/>
        </p:nvSpPr>
        <p:spPr>
          <a:xfrm>
            <a:off x="4173348" y="3918946"/>
            <a:ext cx="393890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9999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009999"/>
              </a:solidFill>
            </a:endParaRPr>
          </a:p>
        </p:txBody>
      </p:sp>
      <p:cxnSp>
        <p:nvCxnSpPr>
          <p:cNvPr id="30" name="Прямая соединительная линия 29"/>
          <p:cNvCxnSpPr>
            <a:stCxn id="33" idx="1"/>
          </p:cNvCxnSpPr>
          <p:nvPr/>
        </p:nvCxnSpPr>
        <p:spPr bwMode="auto">
          <a:xfrm flipH="1" flipV="1">
            <a:off x="3995738" y="4013763"/>
            <a:ext cx="544199" cy="5469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Прямоугольник 49"/>
          <p:cNvSpPr/>
          <p:nvPr/>
        </p:nvSpPr>
        <p:spPr>
          <a:xfrm>
            <a:off x="3466616" y="2298915"/>
            <a:ext cx="2201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S = </a:t>
            </a:r>
            <a:r>
              <a:rPr lang="el-GR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(R</a:t>
            </a:r>
            <a:r>
              <a:rPr lang="en-US" sz="24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 – 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en-US" sz="24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)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utoUpdateAnimBg="0"/>
      <p:bldP spid="29" grpId="0" autoUpdateAnimBg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769124" y="2444098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Дуга 29"/>
          <p:cNvSpPr/>
          <p:nvPr/>
        </p:nvSpPr>
        <p:spPr bwMode="auto">
          <a:xfrm>
            <a:off x="1042987" y="2728913"/>
            <a:ext cx="3090863" cy="3088414"/>
          </a:xfrm>
          <a:prstGeom prst="arc">
            <a:avLst>
              <a:gd name="adj1" fmla="val 5374678"/>
              <a:gd name="adj2" fmla="val 18895094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136" name="Группа 135"/>
          <p:cNvGrpSpPr/>
          <p:nvPr/>
        </p:nvGrpSpPr>
        <p:grpSpPr>
          <a:xfrm>
            <a:off x="1045031" y="2725376"/>
            <a:ext cx="3100252" cy="3091544"/>
            <a:chOff x="1045031" y="2734901"/>
            <a:chExt cx="3100252" cy="3091544"/>
          </a:xfrm>
        </p:grpSpPr>
        <p:sp>
          <p:nvSpPr>
            <p:cNvPr id="106" name="Овал 105"/>
            <p:cNvSpPr/>
            <p:nvPr/>
          </p:nvSpPr>
          <p:spPr bwMode="auto">
            <a:xfrm rot="16200000">
              <a:off x="1049385" y="2730547"/>
              <a:ext cx="3091543" cy="3100252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/>
            </a:p>
          </p:txBody>
        </p:sp>
        <p:cxnSp>
          <p:nvCxnSpPr>
            <p:cNvPr id="107" name="Прямая соединительная линия 106"/>
            <p:cNvCxnSpPr>
              <a:stCxn id="106" idx="6"/>
              <a:endCxn id="106" idx="2"/>
            </p:cNvCxnSpPr>
            <p:nvPr/>
          </p:nvCxnSpPr>
          <p:spPr bwMode="auto">
            <a:xfrm>
              <a:off x="2595157" y="2734901"/>
              <a:ext cx="0" cy="3091544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Прямая соединительная линия 107"/>
            <p:cNvCxnSpPr>
              <a:stCxn id="106" idx="7"/>
              <a:endCxn id="106" idx="3"/>
            </p:cNvCxnSpPr>
            <p:nvPr/>
          </p:nvCxnSpPr>
          <p:spPr bwMode="auto">
            <a:xfrm>
              <a:off x="1499051" y="3187648"/>
              <a:ext cx="2192211" cy="2186051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Прямая соединительная линия 108"/>
            <p:cNvCxnSpPr>
              <a:stCxn id="106" idx="5"/>
              <a:endCxn id="106" idx="1"/>
            </p:cNvCxnSpPr>
            <p:nvPr/>
          </p:nvCxnSpPr>
          <p:spPr bwMode="auto">
            <a:xfrm flipH="1">
              <a:off x="1499052" y="3187647"/>
              <a:ext cx="2192210" cy="2186052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Прямая соединительная линия 109"/>
            <p:cNvCxnSpPr>
              <a:stCxn id="106" idx="0"/>
              <a:endCxn id="106" idx="4"/>
            </p:cNvCxnSpPr>
            <p:nvPr/>
          </p:nvCxnSpPr>
          <p:spPr bwMode="auto">
            <a:xfrm>
              <a:off x="1045031" y="4280673"/>
              <a:ext cx="3100252" cy="0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76533" y="964430"/>
            <a:ext cx="758141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1.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площадь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фигуры, изображенной на клетчатой бумаге с размером клетки 1см×1см.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lvl="0" algn="just"/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ответе запишите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S/</a:t>
            </a:r>
            <a:r>
              <a:rPr lang="el-GR" sz="23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40703" y="6048295"/>
            <a:ext cx="3304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,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5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40703" y="241664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840703" y="2880955"/>
          <a:ext cx="3335337" cy="742950"/>
        </p:xfrm>
        <a:graphic>
          <a:graphicData uri="http://schemas.openxmlformats.org/presentationml/2006/ole">
            <p:oleObj spid="_x0000_s72705" name="Формула" r:id="rId3" imgW="1765080" imgH="393480" progId="Equation.3">
              <p:embed/>
            </p:oleObj>
          </a:graphicData>
        </a:graphic>
      </p:graphicFrame>
      <p:sp>
        <p:nvSpPr>
          <p:cNvPr id="24" name="Полилиния 23"/>
          <p:cNvSpPr/>
          <p:nvPr/>
        </p:nvSpPr>
        <p:spPr bwMode="auto">
          <a:xfrm>
            <a:off x="2590800" y="3174206"/>
            <a:ext cx="1100138" cy="2650332"/>
          </a:xfrm>
          <a:custGeom>
            <a:avLst/>
            <a:gdLst>
              <a:gd name="connsiteX0" fmla="*/ 1066800 w 1066800"/>
              <a:gd name="connsiteY0" fmla="*/ 0 h 2647950"/>
              <a:gd name="connsiteX1" fmla="*/ 0 w 1066800"/>
              <a:gd name="connsiteY1" fmla="*/ 1100137 h 2647950"/>
              <a:gd name="connsiteX2" fmla="*/ 4762 w 1066800"/>
              <a:gd name="connsiteY2" fmla="*/ 2647950 h 264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0" h="2647950">
                <a:moveTo>
                  <a:pt x="1066800" y="0"/>
                </a:moveTo>
                <a:lnTo>
                  <a:pt x="0" y="1100137"/>
                </a:lnTo>
                <a:cubicBezTo>
                  <a:pt x="1587" y="1616075"/>
                  <a:pt x="3175" y="2132012"/>
                  <a:pt x="4762" y="2647950"/>
                </a:cubicBezTo>
              </a:path>
            </a:pathLst>
          </a:custGeom>
          <a:noFill/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3645261" y="349638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cxnSp>
        <p:nvCxnSpPr>
          <p:cNvPr id="25" name="Прямая соединительная линия 24"/>
          <p:cNvCxnSpPr>
            <a:stCxn id="106" idx="5"/>
          </p:cNvCxnSpPr>
          <p:nvPr/>
        </p:nvCxnSpPr>
        <p:spPr bwMode="auto">
          <a:xfrm flipH="1">
            <a:off x="3683794" y="3178122"/>
            <a:ext cx="7468" cy="110336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олилиния 26"/>
          <p:cNvSpPr/>
          <p:nvPr/>
        </p:nvSpPr>
        <p:spPr bwMode="auto">
          <a:xfrm rot="16200000">
            <a:off x="3493772" y="4080206"/>
            <a:ext cx="197466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37" name="Прямая соединительная линия 36"/>
          <p:cNvCxnSpPr>
            <a:stCxn id="24" idx="1"/>
          </p:cNvCxnSpPr>
          <p:nvPr/>
        </p:nvCxnSpPr>
        <p:spPr bwMode="auto">
          <a:xfrm flipV="1">
            <a:off x="2590800" y="4271965"/>
            <a:ext cx="1095375" cy="3368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рямоугольник 39"/>
          <p:cNvSpPr/>
          <p:nvPr/>
        </p:nvSpPr>
        <p:spPr>
          <a:xfrm>
            <a:off x="2937961" y="420123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95217" y="33533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4" name="Object 17"/>
          <p:cNvGraphicFramePr>
            <a:graphicFrameLocks noChangeAspect="1"/>
          </p:cNvGraphicFramePr>
          <p:nvPr/>
        </p:nvGraphicFramePr>
        <p:xfrm>
          <a:off x="4840703" y="4233800"/>
          <a:ext cx="2324100" cy="382588"/>
        </p:xfrm>
        <a:graphic>
          <a:graphicData uri="http://schemas.openxmlformats.org/presentationml/2006/ole">
            <p:oleObj spid="_x0000_s72709" name="Формула" r:id="rId4" imgW="1231560" imgH="203040" progId="Equation.3">
              <p:embed/>
            </p:oleObj>
          </a:graphicData>
        </a:graphic>
      </p:graphicFrame>
      <p:sp>
        <p:nvSpPr>
          <p:cNvPr id="105" name="Прямоугольник 104"/>
          <p:cNvSpPr/>
          <p:nvPr/>
        </p:nvSpPr>
        <p:spPr>
          <a:xfrm>
            <a:off x="4840703" y="3633653"/>
            <a:ext cx="35894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по теореме Пифагора:</a:t>
            </a:r>
            <a:endParaRPr lang="ru-RU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1041483" y="5722950"/>
            <a:ext cx="587905" cy="307777"/>
            <a:chOff x="1985962" y="6009917"/>
            <a:chExt cx="587905" cy="30777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2087479" y="6030542"/>
              <a:ext cx="3524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4840703" y="4726595"/>
          <a:ext cx="3598863" cy="790575"/>
        </p:xfrm>
        <a:graphic>
          <a:graphicData uri="http://schemas.openxmlformats.org/presentationml/2006/ole">
            <p:oleObj spid="_x0000_s72711" name="Формула" r:id="rId5" imgW="19047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subSp spid="_x0000_s7270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subSp spid="_x0000_s7270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15" grpId="0" autoUpdateAnimBg="0"/>
      <p:bldP spid="27" grpId="0" animBg="1"/>
      <p:bldP spid="40" grpId="0" autoUpdateAnimBg="0"/>
      <p:bldP spid="14" grpId="0" autoUpdateAnimBg="0"/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803959" y="2673536"/>
          <a:ext cx="3506784" cy="350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348"/>
                <a:gridCol w="438348"/>
                <a:gridCol w="438348"/>
                <a:gridCol w="438348"/>
                <a:gridCol w="438348"/>
                <a:gridCol w="438348"/>
                <a:gridCol w="438348"/>
                <a:gridCol w="438348"/>
              </a:tblGrid>
              <a:tr h="4376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" name="Овал 105"/>
          <p:cNvSpPr/>
          <p:nvPr/>
        </p:nvSpPr>
        <p:spPr bwMode="auto">
          <a:xfrm>
            <a:off x="1580606" y="3443287"/>
            <a:ext cx="1959429" cy="1956025"/>
          </a:xfrm>
          <a:prstGeom prst="ellips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76533" y="964430"/>
            <a:ext cx="758141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2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S круга, считая стороны квадратных клеток равными 1.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ответе укажите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S/</a:t>
            </a:r>
            <a:r>
              <a:rPr lang="el-GR" sz="23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20165" y="6030391"/>
            <a:ext cx="3304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5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20165" y="23824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20165" y="2868786"/>
          <a:ext cx="1584325" cy="479425"/>
        </p:xfrm>
        <a:graphic>
          <a:graphicData uri="http://schemas.openxmlformats.org/presentationml/2006/ole">
            <p:oleObj spid="_x0000_s112642" name="Формула" r:id="rId3" imgW="838080" imgH="253800" progId="Equation.3">
              <p:embed/>
            </p:oleObj>
          </a:graphicData>
        </a:graphic>
      </p:graphicFrame>
      <p:graphicFrame>
        <p:nvGraphicFramePr>
          <p:cNvPr id="104" name="Object 17"/>
          <p:cNvGraphicFramePr>
            <a:graphicFrameLocks noChangeAspect="1"/>
          </p:cNvGraphicFramePr>
          <p:nvPr/>
        </p:nvGraphicFramePr>
        <p:xfrm>
          <a:off x="5020165" y="4050975"/>
          <a:ext cx="2108200" cy="382588"/>
        </p:xfrm>
        <a:graphic>
          <a:graphicData uri="http://schemas.openxmlformats.org/presentationml/2006/ole">
            <p:oleObj spid="_x0000_s112643" name="Формула" r:id="rId4" imgW="1117440" imgH="203040" progId="Equation.3">
              <p:embed/>
            </p:oleObj>
          </a:graphicData>
        </a:graphic>
      </p:graphicFrame>
      <p:sp>
        <p:nvSpPr>
          <p:cNvPr id="105" name="Прямоугольник 104"/>
          <p:cNvSpPr/>
          <p:nvPr/>
        </p:nvSpPr>
        <p:spPr>
          <a:xfrm>
            <a:off x="5020165" y="3510757"/>
            <a:ext cx="35894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по теореме Пифагора:</a:t>
            </a:r>
            <a:endParaRPr lang="ru-RU" dirty="0"/>
          </a:p>
        </p:txBody>
      </p:sp>
      <p:grpSp>
        <p:nvGrpSpPr>
          <p:cNvPr id="3" name="Группа 31"/>
          <p:cNvGrpSpPr/>
          <p:nvPr/>
        </p:nvGrpSpPr>
        <p:grpSpPr>
          <a:xfrm>
            <a:off x="649598" y="5531362"/>
            <a:ext cx="679587" cy="369149"/>
            <a:chOff x="1985962" y="6009917"/>
            <a:chExt cx="587905" cy="30777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2087479" y="6030542"/>
              <a:ext cx="3524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5020165" y="4525829"/>
          <a:ext cx="2112962" cy="790575"/>
        </p:xfrm>
        <a:graphic>
          <a:graphicData uri="http://schemas.openxmlformats.org/presentationml/2006/ole">
            <p:oleObj spid="_x0000_s112644" name="Формула" r:id="rId5" imgW="1117440" imgH="419040" progId="Equation.3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 flipH="1">
            <a:off x="2990850" y="3548063"/>
            <a:ext cx="9525" cy="881062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Прямая соединительная линия 36"/>
          <p:cNvCxnSpPr/>
          <p:nvPr/>
        </p:nvCxnSpPr>
        <p:spPr bwMode="auto">
          <a:xfrm>
            <a:off x="2560390" y="4426225"/>
            <a:ext cx="439985" cy="290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олилиния 26"/>
          <p:cNvSpPr/>
          <p:nvPr/>
        </p:nvSpPr>
        <p:spPr bwMode="auto">
          <a:xfrm rot="16200000">
            <a:off x="2796108" y="4236474"/>
            <a:ext cx="192983" cy="181635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2948983" y="3762271"/>
            <a:ext cx="456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2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87071" y="3614457"/>
            <a:ext cx="50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26046" y="4386044"/>
            <a:ext cx="456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1</a:t>
            </a:r>
            <a:endParaRPr lang="ru-RU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112130" y="4362182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cxnSp>
        <p:nvCxnSpPr>
          <p:cNvPr id="44" name="Прямая соединительная линия 43"/>
          <p:cNvCxnSpPr>
            <a:stCxn id="41" idx="3"/>
          </p:cNvCxnSpPr>
          <p:nvPr/>
        </p:nvCxnSpPr>
        <p:spPr bwMode="auto">
          <a:xfrm flipV="1">
            <a:off x="2525327" y="3543300"/>
            <a:ext cx="472667" cy="92016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Овал 40"/>
          <p:cNvSpPr/>
          <p:nvPr/>
        </p:nvSpPr>
        <p:spPr bwMode="auto">
          <a:xfrm>
            <a:off x="2512255" y="4383223"/>
            <a:ext cx="89262" cy="94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subSp spid="_x0000_s11264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>
                                            <p:subSp spid="_x0000_s11264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105" grpId="0"/>
      <p:bldP spid="27" grpId="0" animBg="1"/>
      <p:bldP spid="15" grpId="0" autoUpdateAnimBg="0"/>
      <p:bldP spid="14" grpId="0" autoUpdateAnimBg="0"/>
      <p:bldP spid="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769124" y="2444098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" name="Кольцо 47"/>
          <p:cNvSpPr/>
          <p:nvPr/>
        </p:nvSpPr>
        <p:spPr bwMode="auto">
          <a:xfrm>
            <a:off x="1042990" y="2724152"/>
            <a:ext cx="3100386" cy="3095623"/>
          </a:xfrm>
          <a:prstGeom prst="donut">
            <a:avLst>
              <a:gd name="adj" fmla="val 23423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3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(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см</a:t>
            </a:r>
            <a:r>
              <a:rPr lang="ru-RU" sz="2300" i="1" baseline="30000" dirty="0" smtClean="0">
                <a:solidFill>
                  <a:prstClr val="black"/>
                </a:solidFill>
                <a:latin typeface="Bookman Old Style" pitchFamily="18" charset="0"/>
              </a:rPr>
              <a:t>2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) площадь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фигуры, изображенной на клетчатой бумаге с размером клетки 1см×1см.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lvl="0" algn="just"/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ответе запишите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S/</a:t>
            </a:r>
            <a:r>
              <a:rPr lang="el-GR" sz="23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59421" y="6056842"/>
            <a:ext cx="26946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3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59421" y="236537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159421" y="2803434"/>
          <a:ext cx="2663825" cy="454025"/>
        </p:xfrm>
        <a:graphic>
          <a:graphicData uri="http://schemas.openxmlformats.org/presentationml/2006/ole">
            <p:oleObj spid="_x0000_s114690" name="Формула" r:id="rId3" imgW="1409400" imgH="241200" progId="Equation.3">
              <p:embed/>
            </p:oleObj>
          </a:graphicData>
        </a:graphic>
      </p:graphicFrame>
      <p:graphicFrame>
        <p:nvGraphicFramePr>
          <p:cNvPr id="104" name="Object 17"/>
          <p:cNvGraphicFramePr>
            <a:graphicFrameLocks noChangeAspect="1"/>
          </p:cNvGraphicFramePr>
          <p:nvPr/>
        </p:nvGraphicFramePr>
        <p:xfrm>
          <a:off x="5159421" y="4277508"/>
          <a:ext cx="2324100" cy="382588"/>
        </p:xfrm>
        <a:graphic>
          <a:graphicData uri="http://schemas.openxmlformats.org/presentationml/2006/ole">
            <p:oleObj spid="_x0000_s114691" name="Формула" r:id="rId4" imgW="1231560" imgH="203040" progId="Equation.3">
              <p:embed/>
            </p:oleObj>
          </a:graphicData>
        </a:graphic>
      </p:graphicFrame>
      <p:sp>
        <p:nvSpPr>
          <p:cNvPr id="105" name="Прямоугольник 104"/>
          <p:cNvSpPr/>
          <p:nvPr/>
        </p:nvSpPr>
        <p:spPr>
          <a:xfrm>
            <a:off x="5159421" y="3772340"/>
            <a:ext cx="35894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по теореме Пифагора:</a:t>
            </a:r>
            <a:endParaRPr lang="ru-RU" dirty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5159421" y="5203734"/>
          <a:ext cx="2543175" cy="742950"/>
        </p:xfrm>
        <a:graphic>
          <a:graphicData uri="http://schemas.openxmlformats.org/presentationml/2006/ole">
            <p:oleObj spid="_x0000_s114692" name="Формула" r:id="rId5" imgW="1346040" imgH="393480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646077" y="3478424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 bwMode="auto">
          <a:xfrm>
            <a:off x="3686175" y="3171825"/>
            <a:ext cx="0" cy="110490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олилиния 26"/>
          <p:cNvSpPr/>
          <p:nvPr/>
        </p:nvSpPr>
        <p:spPr bwMode="auto">
          <a:xfrm rot="16200000">
            <a:off x="3480733" y="4079820"/>
            <a:ext cx="204498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37" name="Прямая соединительная линия 36"/>
          <p:cNvCxnSpPr/>
          <p:nvPr/>
        </p:nvCxnSpPr>
        <p:spPr bwMode="auto">
          <a:xfrm>
            <a:off x="1866900" y="4276725"/>
            <a:ext cx="1826419" cy="2381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рямоугольник 39"/>
          <p:cNvSpPr/>
          <p:nvPr/>
        </p:nvSpPr>
        <p:spPr>
          <a:xfrm>
            <a:off x="2957828" y="422613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79419" y="3443903"/>
            <a:ext cx="594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3" name="Группа 31"/>
          <p:cNvGrpSpPr/>
          <p:nvPr/>
        </p:nvGrpSpPr>
        <p:grpSpPr>
          <a:xfrm>
            <a:off x="1041483" y="5722950"/>
            <a:ext cx="587905" cy="307777"/>
            <a:chOff x="1985962" y="6009917"/>
            <a:chExt cx="587905" cy="30777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2087479" y="6030542"/>
              <a:ext cx="3524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6" name="Прямая соединительная линия 45"/>
          <p:cNvCxnSpPr>
            <a:endCxn id="48" idx="7"/>
          </p:cNvCxnSpPr>
          <p:nvPr/>
        </p:nvCxnSpPr>
        <p:spPr bwMode="auto">
          <a:xfrm flipV="1">
            <a:off x="2600325" y="3177495"/>
            <a:ext cx="1089010" cy="10944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Прямоугольник 48"/>
          <p:cNvSpPr/>
          <p:nvPr/>
        </p:nvSpPr>
        <p:spPr>
          <a:xfrm>
            <a:off x="1469614" y="421661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1</a:t>
            </a:r>
            <a:endParaRPr lang="ru-RU" b="1" dirty="0"/>
          </a:p>
        </p:txBody>
      </p:sp>
      <p:cxnSp>
        <p:nvCxnSpPr>
          <p:cNvPr id="50" name="Прямая соединительная линия 49"/>
          <p:cNvCxnSpPr/>
          <p:nvPr/>
        </p:nvCxnSpPr>
        <p:spPr bwMode="auto">
          <a:xfrm>
            <a:off x="1866900" y="4267200"/>
            <a:ext cx="0" cy="37147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Полилиния 50"/>
          <p:cNvSpPr/>
          <p:nvPr/>
        </p:nvSpPr>
        <p:spPr bwMode="auto">
          <a:xfrm rot="5400000">
            <a:off x="1864461" y="4279053"/>
            <a:ext cx="173946" cy="169069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53" name="Прямоугольник 52"/>
          <p:cNvSpPr/>
          <p:nvPr/>
        </p:nvSpPr>
        <p:spPr>
          <a:xfrm>
            <a:off x="2031521" y="385704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2</a:t>
            </a:r>
            <a:endParaRPr lang="ru-RU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2102340" y="4337483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V="1">
            <a:off x="1859756" y="4281490"/>
            <a:ext cx="740569" cy="35718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Овал 61"/>
          <p:cNvSpPr/>
          <p:nvPr/>
        </p:nvSpPr>
        <p:spPr bwMode="auto">
          <a:xfrm>
            <a:off x="2545593" y="4235586"/>
            <a:ext cx="89262" cy="94007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4695" name="Object 9"/>
          <p:cNvGraphicFramePr>
            <a:graphicFrameLocks noChangeAspect="1"/>
          </p:cNvGraphicFramePr>
          <p:nvPr/>
        </p:nvGraphicFramePr>
        <p:xfrm>
          <a:off x="5159421" y="4721315"/>
          <a:ext cx="2012950" cy="382588"/>
        </p:xfrm>
        <a:graphic>
          <a:graphicData uri="http://schemas.openxmlformats.org/presentationml/2006/ole">
            <p:oleObj spid="_x0000_s114695" name="Формула" r:id="rId6" imgW="1066680" imgH="203040" progId="Equation.3">
              <p:embed/>
            </p:oleObj>
          </a:graphicData>
        </a:graphic>
      </p:graphicFrame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5159421" y="3308214"/>
          <a:ext cx="3432175" cy="431800"/>
        </p:xfrm>
        <a:graphic>
          <a:graphicData uri="http://schemas.openxmlformats.org/presentationml/2006/ole">
            <p:oleObj spid="_x0000_s114696" name="Формула" r:id="rId7" imgW="1815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subSp spid="_x0000_s11469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04">
                                            <p:subSp spid="_x0000_s11469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subSp spid="_x0000_s11469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72711">
                                            <p:subSp spid="_x0000_s11469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105" grpId="0" autoUpdateAnimBg="0"/>
      <p:bldP spid="15" grpId="0" autoUpdateAnimBg="0"/>
      <p:bldP spid="27" grpId="0" animBg="1" autoUpdateAnimBg="0"/>
      <p:bldP spid="40" grpId="0" autoUpdateAnimBg="0"/>
      <p:bldP spid="14" grpId="0" autoUpdateAnimBg="0"/>
      <p:bldP spid="49" grpId="0" autoUpdateAnimBg="0"/>
      <p:bldP spid="51" grpId="0" animBg="1" autoUpdateAnimBg="0"/>
      <p:bldP spid="53" grpId="0" autoUpdateAnimBg="0"/>
      <p:bldP spid="5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2701" y="2426681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" name="Кольцо 47"/>
          <p:cNvSpPr/>
          <p:nvPr/>
        </p:nvSpPr>
        <p:spPr bwMode="auto">
          <a:xfrm>
            <a:off x="905691" y="2804160"/>
            <a:ext cx="2917372" cy="2917372"/>
          </a:xfrm>
          <a:prstGeom prst="donut">
            <a:avLst>
              <a:gd name="adj" fmla="val 37365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4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 клетчатой бумаге нарисованы два круга. Площадь внутреннего круга равна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12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площадь заштрихованной фигуры.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56895" y="6396335"/>
            <a:ext cx="2220685" cy="46166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80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20518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2397624"/>
          <a:ext cx="2687637" cy="884237"/>
        </p:xfrm>
        <a:graphic>
          <a:graphicData uri="http://schemas.openxmlformats.org/presentationml/2006/ole">
            <p:oleObj spid="_x0000_s115714" name="Формула" r:id="rId3" imgW="1422360" imgH="469800" progId="Equation.3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879716" y="3853206"/>
            <a:ext cx="594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>
            <a:endCxn id="48" idx="6"/>
          </p:cNvCxnSpPr>
          <p:nvPr/>
        </p:nvCxnSpPr>
        <p:spPr bwMode="auto">
          <a:xfrm>
            <a:off x="2366758" y="4259308"/>
            <a:ext cx="1456305" cy="353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2032740" y="3807757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H="1">
            <a:off x="2366758" y="3887833"/>
            <a:ext cx="2384" cy="37147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4567238" y="3202214"/>
          <a:ext cx="2543175" cy="792163"/>
        </p:xfrm>
        <a:graphic>
          <a:graphicData uri="http://schemas.openxmlformats.org/presentationml/2006/ole">
            <p:oleObj spid="_x0000_s115718" name="Формула" r:id="rId4" imgW="1346040" imgH="419040" progId="Equation.3">
              <p:embed/>
            </p:oleObj>
          </a:graphicData>
        </a:graphic>
      </p:graphicFrame>
      <p:graphicFrame>
        <p:nvGraphicFramePr>
          <p:cNvPr id="115721" name="Object 17"/>
          <p:cNvGraphicFramePr>
            <a:graphicFrameLocks noChangeAspect="1"/>
          </p:cNvGraphicFramePr>
          <p:nvPr/>
        </p:nvGraphicFramePr>
        <p:xfrm>
          <a:off x="4567238" y="4000319"/>
          <a:ext cx="1703387" cy="884238"/>
        </p:xfrm>
        <a:graphic>
          <a:graphicData uri="http://schemas.openxmlformats.org/presentationml/2006/ole">
            <p:oleObj spid="_x0000_s115721" name="Формула" r:id="rId5" imgW="901440" imgH="469800" progId="Equation.3">
              <p:embed/>
            </p:oleObj>
          </a:graphicData>
        </a:graphic>
      </p:graphicFrame>
      <p:graphicFrame>
        <p:nvGraphicFramePr>
          <p:cNvPr id="115722" name="Object 17"/>
          <p:cNvGraphicFramePr>
            <a:graphicFrameLocks noChangeAspect="1"/>
          </p:cNvGraphicFramePr>
          <p:nvPr/>
        </p:nvGraphicFramePr>
        <p:xfrm>
          <a:off x="4567238" y="4889909"/>
          <a:ext cx="4576762" cy="454025"/>
        </p:xfrm>
        <a:graphic>
          <a:graphicData uri="http://schemas.openxmlformats.org/presentationml/2006/ole">
            <p:oleObj spid="_x0000_s115722" name="Формула" r:id="rId6" imgW="2450880" imgH="241200" progId="Equation.3">
              <p:embed/>
            </p:oleObj>
          </a:graphicData>
        </a:graphic>
      </p:graphicFrame>
      <p:graphicFrame>
        <p:nvGraphicFramePr>
          <p:cNvPr id="115723" name="Object 17"/>
          <p:cNvGraphicFramePr>
            <a:graphicFrameLocks noChangeAspect="1"/>
          </p:cNvGraphicFramePr>
          <p:nvPr/>
        </p:nvGraphicFramePr>
        <p:xfrm>
          <a:off x="4567238" y="5389933"/>
          <a:ext cx="3287712" cy="454025"/>
        </p:xfrm>
        <a:graphic>
          <a:graphicData uri="http://schemas.openxmlformats.org/presentationml/2006/ole">
            <p:oleObj spid="_x0000_s115723" name="Формула" r:id="rId7" imgW="1739880" imgH="241200" progId="Equation.3">
              <p:embed/>
            </p:oleObj>
          </a:graphicData>
        </a:graphic>
      </p:graphicFrame>
      <p:graphicFrame>
        <p:nvGraphicFramePr>
          <p:cNvPr id="115724" name="Object 17"/>
          <p:cNvGraphicFramePr>
            <a:graphicFrameLocks noChangeAspect="1"/>
          </p:cNvGraphicFramePr>
          <p:nvPr/>
        </p:nvGraphicFramePr>
        <p:xfrm>
          <a:off x="4567238" y="5937859"/>
          <a:ext cx="3121025" cy="428625"/>
        </p:xfrm>
        <a:graphic>
          <a:graphicData uri="http://schemas.openxmlformats.org/presentationml/2006/ole">
            <p:oleObj spid="_x0000_s115724" name="Формула" r:id="rId8" imgW="1650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14" grpId="0" autoUpdateAnimBg="0"/>
      <p:bldP spid="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 bwMode="auto">
          <a:xfrm>
            <a:off x="548640" y="2438401"/>
            <a:ext cx="3631474" cy="3640182"/>
          </a:xfrm>
          <a:prstGeom prst="ellips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5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 клетчатой бумаге нарисованы два круга. Площадь внутреннего круга равна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4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площадь заштрихованной фигуры.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43980" y="6396335"/>
            <a:ext cx="2046515" cy="46166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21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20518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2397624"/>
          <a:ext cx="2687637" cy="884237"/>
        </p:xfrm>
        <a:graphic>
          <a:graphicData uri="http://schemas.openxmlformats.org/presentationml/2006/ole">
            <p:oleObj spid="_x0000_s116738" name="Формула" r:id="rId3" imgW="1422360" imgH="469800" progId="Equation.3">
              <p:embed/>
            </p:oleObj>
          </a:graphicData>
        </a:graphic>
      </p:graphicFrame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4567238" y="3201988"/>
          <a:ext cx="2662238" cy="792162"/>
        </p:xfrm>
        <a:graphic>
          <a:graphicData uri="http://schemas.openxmlformats.org/presentationml/2006/ole">
            <p:oleObj spid="_x0000_s116739" name="Формула" r:id="rId4" imgW="1409400" imgH="419040" progId="Equation.3">
              <p:embed/>
            </p:oleObj>
          </a:graphicData>
        </a:graphic>
      </p:graphicFrame>
      <p:graphicFrame>
        <p:nvGraphicFramePr>
          <p:cNvPr id="115721" name="Object 17"/>
          <p:cNvGraphicFramePr>
            <a:graphicFrameLocks noChangeAspect="1"/>
          </p:cNvGraphicFramePr>
          <p:nvPr/>
        </p:nvGraphicFramePr>
        <p:xfrm>
          <a:off x="4567238" y="4000500"/>
          <a:ext cx="1774825" cy="884238"/>
        </p:xfrm>
        <a:graphic>
          <a:graphicData uri="http://schemas.openxmlformats.org/presentationml/2006/ole">
            <p:oleObj spid="_x0000_s116740" name="Формула" r:id="rId5" imgW="939600" imgH="469800" progId="Equation.3">
              <p:embed/>
            </p:oleObj>
          </a:graphicData>
        </a:graphic>
      </p:graphicFrame>
      <p:graphicFrame>
        <p:nvGraphicFramePr>
          <p:cNvPr id="115722" name="Object 17"/>
          <p:cNvGraphicFramePr>
            <a:graphicFrameLocks noChangeAspect="1"/>
          </p:cNvGraphicFramePr>
          <p:nvPr/>
        </p:nvGraphicFramePr>
        <p:xfrm>
          <a:off x="4567238" y="4825184"/>
          <a:ext cx="4481513" cy="741363"/>
        </p:xfrm>
        <a:graphic>
          <a:graphicData uri="http://schemas.openxmlformats.org/presentationml/2006/ole">
            <p:oleObj spid="_x0000_s116741" name="Формула" r:id="rId6" imgW="2400120" imgH="393480" progId="Equation.3">
              <p:embed/>
            </p:oleObj>
          </a:graphicData>
        </a:graphic>
      </p:graphicFrame>
      <p:graphicFrame>
        <p:nvGraphicFramePr>
          <p:cNvPr id="115723" name="Object 17"/>
          <p:cNvGraphicFramePr>
            <a:graphicFrameLocks noChangeAspect="1"/>
          </p:cNvGraphicFramePr>
          <p:nvPr/>
        </p:nvGraphicFramePr>
        <p:xfrm>
          <a:off x="4567238" y="5520600"/>
          <a:ext cx="2663825" cy="454025"/>
        </p:xfrm>
        <a:graphic>
          <a:graphicData uri="http://schemas.openxmlformats.org/presentationml/2006/ole">
            <p:oleObj spid="_x0000_s116742" name="Формула" r:id="rId7" imgW="1409400" imgH="241200" progId="Equation.3">
              <p:embed/>
            </p:oleObj>
          </a:graphicData>
        </a:graphic>
      </p:graphicFrame>
      <p:graphicFrame>
        <p:nvGraphicFramePr>
          <p:cNvPr id="115724" name="Object 17"/>
          <p:cNvGraphicFramePr>
            <a:graphicFrameLocks noChangeAspect="1"/>
          </p:cNvGraphicFramePr>
          <p:nvPr/>
        </p:nvGraphicFramePr>
        <p:xfrm>
          <a:off x="4567238" y="6064250"/>
          <a:ext cx="2065338" cy="333375"/>
        </p:xfrm>
        <a:graphic>
          <a:graphicData uri="http://schemas.openxmlformats.org/presentationml/2006/ole">
            <p:oleObj spid="_x0000_s116743" name="Формула" r:id="rId8" imgW="1091880" imgH="177480" progId="Equation.3">
              <p:embed/>
            </p:oleObj>
          </a:graphicData>
        </a:graphic>
      </p:graphicFrame>
      <p:sp>
        <p:nvSpPr>
          <p:cNvPr id="25" name="Овал 24"/>
          <p:cNvSpPr/>
          <p:nvPr/>
        </p:nvSpPr>
        <p:spPr bwMode="auto">
          <a:xfrm>
            <a:off x="923109" y="2804161"/>
            <a:ext cx="1439092" cy="144562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2701" y="2426681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36470" y="3853206"/>
            <a:ext cx="412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 bwMode="auto">
          <a:xfrm>
            <a:off x="2371725" y="4262438"/>
            <a:ext cx="1809750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1797608" y="3102364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H="1">
            <a:off x="1637213" y="3524250"/>
            <a:ext cx="724987" cy="272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14" grpId="0" autoUpdateAnimBg="0"/>
      <p:bldP spid="54" grpId="0" autoUpdateAnimBg="0"/>
    </p:bld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3375</TotalTime>
  <Words>462</Words>
  <Application>Microsoft Office PowerPoint</Application>
  <PresentationFormat>Экран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Selling a Product or Service</vt:lpstr>
      <vt:lpstr>Microsoft Equation 3.0</vt:lpstr>
      <vt:lpstr>Решение  заданий   В3  площади частей круга по материалам открытого банка  задач ЕГЭ по математике 2013 года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User</cp:lastModifiedBy>
  <cp:revision>255</cp:revision>
  <dcterms:created xsi:type="dcterms:W3CDTF">2006-11-17T10:56:14Z</dcterms:created>
  <dcterms:modified xsi:type="dcterms:W3CDTF">2013-03-20T13:43:02Z</dcterms:modified>
</cp:coreProperties>
</file>